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6"/>
  </p:handoutMasterIdLst>
  <p:sldIdLst>
    <p:sldId id="257" r:id="rId2"/>
    <p:sldId id="258" r:id="rId3"/>
    <p:sldId id="265" r:id="rId4"/>
    <p:sldId id="264" r:id="rId5"/>
    <p:sldId id="263" r:id="rId6"/>
    <p:sldId id="266" r:id="rId7"/>
    <p:sldId id="269" r:id="rId8"/>
    <p:sldId id="268" r:id="rId9"/>
    <p:sldId id="267" r:id="rId10"/>
    <p:sldId id="271" r:id="rId11"/>
    <p:sldId id="272" r:id="rId12"/>
    <p:sldId id="270" r:id="rId13"/>
    <p:sldId id="275" r:id="rId14"/>
    <p:sldId id="273" r:id="rId15"/>
    <p:sldId id="259" r:id="rId16"/>
    <p:sldId id="260" r:id="rId17"/>
    <p:sldId id="278" r:id="rId18"/>
    <p:sldId id="277" r:id="rId19"/>
    <p:sldId id="276" r:id="rId20"/>
    <p:sldId id="280" r:id="rId21"/>
    <p:sldId id="261" r:id="rId22"/>
    <p:sldId id="262" r:id="rId23"/>
    <p:sldId id="283" r:id="rId24"/>
    <p:sldId id="282" r:id="rId25"/>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53A05172-20DA-4603-8445-8659B9BB1BE9}" type="datetimeFigureOut">
              <a:rPr lang="en-US" smtClean="0"/>
              <a:pPr/>
              <a:t>11/13/2016</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CC499C7B-ABF2-4DE9-8BC4-74E545E6F8A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D85A4B0-CF1F-4379-A6E2-C00DA2BBAB7B}"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5029C-009E-4BAB-8A9F-FBFB58EA980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85A4B0-CF1F-4379-A6E2-C00DA2BBAB7B}"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5029C-009E-4BAB-8A9F-FBFB58EA980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85A4B0-CF1F-4379-A6E2-C00DA2BBAB7B}"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5029C-009E-4BAB-8A9F-FBFB58EA980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85A4B0-CF1F-4379-A6E2-C00DA2BBAB7B}"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5029C-009E-4BAB-8A9F-FBFB58EA980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85A4B0-CF1F-4379-A6E2-C00DA2BBAB7B}" type="datetimeFigureOut">
              <a:rPr lang="en-US" smtClean="0"/>
              <a:pPr/>
              <a:t>11/13/2016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5029C-009E-4BAB-8A9F-FBFB58EA980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D85A4B0-CF1F-4379-A6E2-C00DA2BBAB7B}" type="datetimeFigureOut">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5029C-009E-4BAB-8A9F-FBFB58EA980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D85A4B0-CF1F-4379-A6E2-C00DA2BBAB7B}" type="datetimeFigureOut">
              <a:rPr lang="en-US" smtClean="0"/>
              <a:pPr/>
              <a:t>11/13/2016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D5029C-009E-4BAB-8A9F-FBFB58EA980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D85A4B0-CF1F-4379-A6E2-C00DA2BBAB7B}" type="datetimeFigureOut">
              <a:rPr lang="en-US" smtClean="0"/>
              <a:pPr/>
              <a:t>11/13/2016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D5029C-009E-4BAB-8A9F-FBFB58EA980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85A4B0-CF1F-4379-A6E2-C00DA2BBAB7B}" type="datetimeFigureOut">
              <a:rPr lang="en-US" smtClean="0"/>
              <a:pPr/>
              <a:t>11/13/2016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D5029C-009E-4BAB-8A9F-FBFB58EA980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85A4B0-CF1F-4379-A6E2-C00DA2BBAB7B}" type="datetimeFigureOut">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5029C-009E-4BAB-8A9F-FBFB58EA980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85A4B0-CF1F-4379-A6E2-C00DA2BBAB7B}" type="datetimeFigureOut">
              <a:rPr lang="en-US" smtClean="0"/>
              <a:pPr/>
              <a:t>11/13/2016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5029C-009E-4BAB-8A9F-FBFB58EA980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85A4B0-CF1F-4379-A6E2-C00DA2BBAB7B}" type="datetimeFigureOut">
              <a:rPr lang="en-US" smtClean="0"/>
              <a:pPr/>
              <a:t>11/13/2016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D5029C-009E-4BAB-8A9F-FBFB58EA980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381001"/>
            <a:ext cx="7772400" cy="1523999"/>
          </a:xfrm>
        </p:spPr>
        <p:txBody>
          <a:bodyPr>
            <a:normAutofit/>
          </a:bodyPr>
          <a:lstStyle/>
          <a:p>
            <a:r>
              <a:rPr lang="en-US" sz="4000" b="1" dirty="0" smtClean="0"/>
              <a:t>ALLAMA MUHAMMAD IQBAL</a:t>
            </a:r>
            <a:endParaRPr lang="en-US" sz="4000" dirty="0">
              <a:latin typeface="Times New Roman" pitchFamily="18" charset="0"/>
              <a:cs typeface="Times New Roman" pitchFamily="18" charset="0"/>
            </a:endParaRPr>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8</a:t>
            </a:r>
            <a:endParaRPr lang="en-US" sz="2000" b="1" dirty="0">
              <a:solidFill>
                <a:schemeClr val="tx1"/>
              </a:solidFill>
              <a:latin typeface="Times New Roman" pitchFamily="18" charset="0"/>
              <a:cs typeface="Times New Roman" pitchFamily="18" charset="0"/>
            </a:endParaRPr>
          </a:p>
        </p:txBody>
      </p:sp>
      <p:pic>
        <p:nvPicPr>
          <p:cNvPr id="1026" name="Picture 2" descr="C:\Users\Dr. M. Athar Hussain\Desktop\AllamaIqbal21_0.jpg"/>
          <p:cNvPicPr>
            <a:picLocks noChangeAspect="1" noChangeArrowheads="1"/>
          </p:cNvPicPr>
          <p:nvPr/>
        </p:nvPicPr>
        <p:blipFill>
          <a:blip r:embed="rId2"/>
          <a:srcRect/>
          <a:stretch>
            <a:fillRect/>
          </a:stretch>
        </p:blipFill>
        <p:spPr bwMode="auto">
          <a:xfrm>
            <a:off x="2305050" y="1447800"/>
            <a:ext cx="4533900" cy="36576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rmAutofit fontScale="90000"/>
          </a:bodyPr>
          <a:lstStyle/>
          <a:p>
            <a:endParaRPr lang="en-US" dirty="0"/>
          </a:p>
        </p:txBody>
      </p:sp>
      <p:sp>
        <p:nvSpPr>
          <p:cNvPr id="3" name="Content Placeholder 2"/>
          <p:cNvSpPr>
            <a:spLocks noGrp="1"/>
          </p:cNvSpPr>
          <p:nvPr>
            <p:ph idx="1"/>
          </p:nvPr>
        </p:nvSpPr>
        <p:spPr>
          <a:xfrm>
            <a:off x="457200" y="609600"/>
            <a:ext cx="8229600" cy="5516563"/>
          </a:xfrm>
        </p:spPr>
        <p:txBody>
          <a:bodyPr/>
          <a:lstStyle/>
          <a:p>
            <a:pPr>
              <a:buNone/>
            </a:pPr>
            <a:r>
              <a:rPr lang="en-US" dirty="0" smtClean="0"/>
              <a:t>  This power is a blessing for humanity if it is subordinate to religion. The nature of human knowledge is conceptual. By means of the facts accumulated through the conceptual knowledge, man can proceed to the discovery of abstract and unobservable aspects and dimensions of the absolute reality and knowledge. </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t>SOURCES OF KNOWLEDGE:</a:t>
            </a:r>
            <a:endParaRPr lang="en-US" dirty="0"/>
          </a:p>
        </p:txBody>
      </p:sp>
      <p:sp>
        <p:nvSpPr>
          <p:cNvPr id="3" name="Content Placeholder 2"/>
          <p:cNvSpPr>
            <a:spLocks noGrp="1"/>
          </p:cNvSpPr>
          <p:nvPr>
            <p:ph idx="1"/>
          </p:nvPr>
        </p:nvSpPr>
        <p:spPr>
          <a:xfrm>
            <a:off x="457200" y="990600"/>
            <a:ext cx="8229600" cy="5135563"/>
          </a:xfrm>
        </p:spPr>
        <p:txBody>
          <a:bodyPr>
            <a:normAutofit fontScale="85000" lnSpcReduction="10000"/>
          </a:bodyPr>
          <a:lstStyle/>
          <a:p>
            <a:pPr>
              <a:buNone/>
            </a:pPr>
            <a:r>
              <a:rPr lang="en-US" dirty="0" smtClean="0"/>
              <a:t>    </a:t>
            </a:r>
            <a:r>
              <a:rPr lang="en-US" dirty="0" err="1" smtClean="0"/>
              <a:t>Iqbal</a:t>
            </a:r>
            <a:r>
              <a:rPr lang="en-US" dirty="0" smtClean="0"/>
              <a:t> holds that sensation and intellect are partial and incomplete sources of knowledge for which he introduces the terms like intellect (Akal), knowledge (</a:t>
            </a:r>
            <a:r>
              <a:rPr lang="en-US" dirty="0" err="1" smtClean="0"/>
              <a:t>ilm</a:t>
            </a:r>
            <a:r>
              <a:rPr lang="en-US" dirty="0" smtClean="0"/>
              <a:t>), and information (</a:t>
            </a:r>
            <a:r>
              <a:rPr lang="en-US" dirty="0" err="1" smtClean="0"/>
              <a:t>Khabr</a:t>
            </a:r>
            <a:r>
              <a:rPr lang="en-US" dirty="0" smtClean="0"/>
              <a:t>). There is another source of knowledge ‘Imitation’ for which he uses the words like Heart (Kalb), transcendental light (</a:t>
            </a:r>
            <a:r>
              <a:rPr lang="en-US" dirty="0" err="1" smtClean="0"/>
              <a:t>Nazr</a:t>
            </a:r>
            <a:r>
              <a:rPr lang="en-US" dirty="0" smtClean="0"/>
              <a:t>) and annihilation (</a:t>
            </a:r>
            <a:r>
              <a:rPr lang="en-US" dirty="0" err="1" smtClean="0"/>
              <a:t>Ishque</a:t>
            </a:r>
            <a:r>
              <a:rPr lang="en-US" dirty="0" smtClean="0"/>
              <a:t>). In his view, intuition is the only means for the direct observation of the ultimate reality. This is the tool by which an individual can have access to the ultimate reality and knowledge Intellect is confined to the sensory perception. Intuition is required for the comprehension and access of immaterial and spiritual facts. </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2562"/>
          </a:xfrm>
        </p:spPr>
        <p:txBody>
          <a:bodyPr>
            <a:normAutofit fontScale="90000"/>
          </a:bodyPr>
          <a:lstStyle/>
          <a:p>
            <a:endParaRPr lang="en-US" dirty="0"/>
          </a:p>
        </p:txBody>
      </p:sp>
      <p:sp>
        <p:nvSpPr>
          <p:cNvPr id="3" name="Content Placeholder 2"/>
          <p:cNvSpPr>
            <a:spLocks noGrp="1"/>
          </p:cNvSpPr>
          <p:nvPr>
            <p:ph idx="1"/>
          </p:nvPr>
        </p:nvSpPr>
        <p:spPr>
          <a:xfrm>
            <a:off x="457200" y="609600"/>
            <a:ext cx="8229600" cy="5516563"/>
          </a:xfrm>
        </p:spPr>
        <p:txBody>
          <a:bodyPr>
            <a:normAutofit fontScale="92500" lnSpcReduction="10000"/>
          </a:bodyPr>
          <a:lstStyle/>
          <a:p>
            <a:pPr>
              <a:buNone/>
            </a:pPr>
            <a:r>
              <a:rPr lang="en-US" dirty="0" smtClean="0"/>
              <a:t>   These both sources of knowledge do not contradict to each other but two levels of knowledge. They supplement each other. Intuition is, in fact, a refined and developed form of intellect. The knowledge gained form intellect is, generally, initial, and provisional. Absolute trust cannot be laid on the sensory knowledge. </a:t>
            </a:r>
            <a:r>
              <a:rPr lang="en-US" dirty="0" err="1" smtClean="0"/>
              <a:t>Iqbal</a:t>
            </a:r>
            <a:r>
              <a:rPr lang="en-US" dirty="0" smtClean="0"/>
              <a:t> does not refute the significance of sensory knowledge. He pronounces it necessary for the comprehension of truth. Intellect is limited to the world of senses but intuition goes beyond the boundaries of the material world. </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t>THE CONCEPT OF AXIOLOGY</a:t>
            </a:r>
            <a:endParaRPr lang="en-US" dirty="0"/>
          </a:p>
        </p:txBody>
      </p:sp>
      <p:sp>
        <p:nvSpPr>
          <p:cNvPr id="3" name="Content Placeholder 2"/>
          <p:cNvSpPr>
            <a:spLocks noGrp="1"/>
          </p:cNvSpPr>
          <p:nvPr>
            <p:ph idx="1"/>
          </p:nvPr>
        </p:nvSpPr>
        <p:spPr>
          <a:xfrm>
            <a:off x="457200" y="914400"/>
            <a:ext cx="8229600" cy="5211763"/>
          </a:xfrm>
        </p:spPr>
        <p:txBody>
          <a:bodyPr>
            <a:normAutofit lnSpcReduction="10000"/>
          </a:bodyPr>
          <a:lstStyle/>
          <a:p>
            <a:pPr>
              <a:buNone/>
            </a:pPr>
            <a:r>
              <a:rPr lang="en-US" dirty="0" smtClean="0"/>
              <a:t>   </a:t>
            </a:r>
            <a:r>
              <a:rPr lang="en-US" dirty="0" err="1" smtClean="0"/>
              <a:t>Iqbal</a:t>
            </a:r>
            <a:r>
              <a:rPr lang="en-US" dirty="0" smtClean="0"/>
              <a:t> maintains that man is not destined to fate. He/she is granted the free will and freedom of choice. This freedom makes him/her responsible for his/her deeds and actions. Struggle and piety both can lead an individual to the eternal pleasures and peace. An individual’s own actions and behaviors determine his/her status in the world hereafter. Human attribute of having free will has granted an exalted position in the scheme of universe.</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Objective of Education</a:t>
            </a:r>
            <a:endParaRPr lang="en-US" b="1" dirty="0"/>
          </a:p>
        </p:txBody>
      </p:sp>
      <p:sp>
        <p:nvSpPr>
          <p:cNvPr id="3" name="Content Placeholder 2"/>
          <p:cNvSpPr>
            <a:spLocks noGrp="1"/>
          </p:cNvSpPr>
          <p:nvPr>
            <p:ph idx="1"/>
          </p:nvPr>
        </p:nvSpPr>
        <p:spPr/>
        <p:txBody>
          <a:bodyPr/>
          <a:lstStyle/>
          <a:p>
            <a:r>
              <a:rPr lang="en-US" dirty="0" smtClean="0"/>
              <a:t>Stability of Selfhood</a:t>
            </a:r>
          </a:p>
          <a:p>
            <a:r>
              <a:rPr lang="en-US" dirty="0" smtClean="0"/>
              <a:t>Promotion of Collective Selfhood</a:t>
            </a:r>
          </a:p>
          <a:p>
            <a:r>
              <a:rPr lang="en-US" dirty="0" smtClean="0"/>
              <a:t>Character Building</a:t>
            </a:r>
          </a:p>
          <a:p>
            <a:r>
              <a:rPr lang="en-US" dirty="0" smtClean="0"/>
              <a:t>Transmission of Cultural Heritage</a:t>
            </a:r>
          </a:p>
          <a:p>
            <a:r>
              <a:rPr lang="en-US" dirty="0" smtClean="0"/>
              <a:t>Harmony between Individual and Society</a:t>
            </a:r>
          </a:p>
          <a:p>
            <a:r>
              <a:rPr lang="en-US" dirty="0" smtClean="0"/>
              <a:t>Development of Creative faculties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2562"/>
          </a:xfrm>
        </p:spPr>
        <p:txBody>
          <a:bodyPr>
            <a:normAutofit fontScale="90000"/>
          </a:bodyPr>
          <a:lstStyle/>
          <a:p>
            <a:endParaRPr lang="en-US" dirty="0"/>
          </a:p>
        </p:txBody>
      </p:sp>
      <p:sp>
        <p:nvSpPr>
          <p:cNvPr id="3" name="Content Placeholder 2"/>
          <p:cNvSpPr>
            <a:spLocks noGrp="1"/>
          </p:cNvSpPr>
          <p:nvPr>
            <p:ph idx="1"/>
          </p:nvPr>
        </p:nvSpPr>
        <p:spPr>
          <a:xfrm>
            <a:off x="457200" y="762000"/>
            <a:ext cx="8229600" cy="5715000"/>
          </a:xfrm>
        </p:spPr>
        <p:txBody>
          <a:bodyPr>
            <a:normAutofit lnSpcReduction="10000"/>
          </a:bodyPr>
          <a:lstStyle/>
          <a:p>
            <a:pPr lvl="0"/>
            <a:r>
              <a:rPr lang="en-US" dirty="0"/>
              <a:t>Personality Development</a:t>
            </a:r>
          </a:p>
          <a:p>
            <a:pPr lvl="0"/>
            <a:r>
              <a:rPr lang="en-US" dirty="0"/>
              <a:t>Follow will of Allah</a:t>
            </a:r>
          </a:p>
          <a:p>
            <a:pPr lvl="0"/>
            <a:r>
              <a:rPr lang="en-US" dirty="0"/>
              <a:t>Ethical, social, spiritual and emotional development.</a:t>
            </a:r>
          </a:p>
          <a:p>
            <a:pPr lvl="0"/>
            <a:r>
              <a:rPr lang="en-US" dirty="0"/>
              <a:t>Bring out hidden potential </a:t>
            </a:r>
          </a:p>
          <a:p>
            <a:pPr lvl="0"/>
            <a:r>
              <a:rPr lang="en-US" dirty="0"/>
              <a:t>Welfare of society </a:t>
            </a:r>
          </a:p>
          <a:p>
            <a:pPr lvl="0"/>
            <a:r>
              <a:rPr lang="en-US" dirty="0"/>
              <a:t>Development of Scientific thinking </a:t>
            </a:r>
          </a:p>
          <a:p>
            <a:pPr lvl="0"/>
            <a:r>
              <a:rPr lang="en-US" dirty="0"/>
              <a:t>Development of good habits </a:t>
            </a:r>
          </a:p>
          <a:p>
            <a:pPr lvl="0"/>
            <a:r>
              <a:rPr lang="en-US" dirty="0"/>
              <a:t>Knowledge about cultural values</a:t>
            </a:r>
          </a:p>
          <a:p>
            <a:pPr lvl="0"/>
            <a:r>
              <a:rPr lang="en-US" dirty="0"/>
              <a:t>Develop </a:t>
            </a:r>
            <a:r>
              <a:rPr lang="en-US" dirty="0" smtClean="0"/>
              <a:t>Patriotism </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a:t>Educational Curriculum</a:t>
            </a:r>
            <a:endParaRPr lang="en-US" dirty="0"/>
          </a:p>
        </p:txBody>
      </p:sp>
      <p:sp>
        <p:nvSpPr>
          <p:cNvPr id="3" name="Content Placeholder 2"/>
          <p:cNvSpPr>
            <a:spLocks noGrp="1"/>
          </p:cNvSpPr>
          <p:nvPr>
            <p:ph idx="1"/>
          </p:nvPr>
        </p:nvSpPr>
        <p:spPr>
          <a:xfrm>
            <a:off x="457200" y="914400"/>
            <a:ext cx="8229600" cy="5211763"/>
          </a:xfrm>
        </p:spPr>
        <p:txBody>
          <a:bodyPr/>
          <a:lstStyle/>
          <a:p>
            <a:pPr lvl="0">
              <a:buNone/>
            </a:pPr>
            <a:r>
              <a:rPr lang="en-US" dirty="0" smtClean="0"/>
              <a:t>   </a:t>
            </a:r>
            <a:r>
              <a:rPr lang="en-US" dirty="0" err="1" smtClean="0"/>
              <a:t>Iqbal</a:t>
            </a:r>
            <a:r>
              <a:rPr lang="en-US" dirty="0" smtClean="0"/>
              <a:t> formulated his objectives of education in line with his educational thoughts. He developed curriculum for the accomplishment of these objectives of education. </a:t>
            </a:r>
            <a:r>
              <a:rPr lang="en-US" dirty="0" err="1" smtClean="0"/>
              <a:t>Iqbal</a:t>
            </a:r>
            <a:r>
              <a:rPr lang="en-US" dirty="0" smtClean="0"/>
              <a:t> views every aspect and phenomenon of the universe with reference to the </a:t>
            </a:r>
            <a:r>
              <a:rPr lang="en-US" dirty="0" err="1" smtClean="0"/>
              <a:t>Koranic</a:t>
            </a:r>
            <a:r>
              <a:rPr lang="en-US" dirty="0" smtClean="0"/>
              <a:t> version. That is why; there is a substantial effect of the Divine text on the curriculum suggested by him.</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b="1" dirty="0" smtClean="0"/>
              <a:t>(</a:t>
            </a:r>
            <a:r>
              <a:rPr lang="en-US" b="1" dirty="0" err="1" smtClean="0"/>
              <a:t>i</a:t>
            </a:r>
            <a:r>
              <a:rPr lang="en-US" b="1" dirty="0" smtClean="0"/>
              <a:t>) Religious And Natural Sciences</a:t>
            </a:r>
            <a:endParaRPr lang="en-US" dirty="0"/>
          </a:p>
        </p:txBody>
      </p:sp>
      <p:sp>
        <p:nvSpPr>
          <p:cNvPr id="3" name="Content Placeholder 2"/>
          <p:cNvSpPr>
            <a:spLocks noGrp="1"/>
          </p:cNvSpPr>
          <p:nvPr>
            <p:ph idx="1"/>
          </p:nvPr>
        </p:nvSpPr>
        <p:spPr>
          <a:xfrm>
            <a:off x="457200" y="838200"/>
            <a:ext cx="8229600" cy="5287963"/>
          </a:xfrm>
        </p:spPr>
        <p:txBody>
          <a:bodyPr>
            <a:normAutofit fontScale="92500"/>
          </a:bodyPr>
          <a:lstStyle/>
          <a:p>
            <a:pPr>
              <a:buNone/>
            </a:pPr>
            <a:r>
              <a:rPr lang="en-US" dirty="0" smtClean="0"/>
              <a:t>  Curriculum should comprise of religious and natural sciences. He holds that religious and natural sciences are same and the one. They are two parts of one subject. According to him, Koran is the fountainhead of religious and natural sciences. Both the sciences invite mankind to study and discover the truths of universe. That is why; </a:t>
            </a:r>
            <a:r>
              <a:rPr lang="en-US" dirty="0" err="1" smtClean="0"/>
              <a:t>Iqbal</a:t>
            </a:r>
            <a:r>
              <a:rPr lang="en-US" dirty="0" smtClean="0"/>
              <a:t> regards the natural sciences an integral part of </a:t>
            </a:r>
            <a:r>
              <a:rPr lang="en-US" dirty="0" err="1" smtClean="0"/>
              <a:t>Koranic</a:t>
            </a:r>
            <a:r>
              <a:rPr lang="en-US" dirty="0" smtClean="0"/>
              <a:t> teachings. He has equally emphasized the religious and natural sciences and suggested to include in the curriculum. </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t>(ii) The Philosophical Sciences</a:t>
            </a:r>
            <a:endParaRPr lang="en-US" dirty="0"/>
          </a:p>
        </p:txBody>
      </p:sp>
      <p:sp>
        <p:nvSpPr>
          <p:cNvPr id="3" name="Content Placeholder 2"/>
          <p:cNvSpPr>
            <a:spLocks noGrp="1"/>
          </p:cNvSpPr>
          <p:nvPr>
            <p:ph idx="1"/>
          </p:nvPr>
        </p:nvSpPr>
        <p:spPr>
          <a:xfrm>
            <a:off x="457200" y="1143000"/>
            <a:ext cx="8229600" cy="4983163"/>
          </a:xfrm>
        </p:spPr>
        <p:txBody>
          <a:bodyPr/>
          <a:lstStyle/>
          <a:p>
            <a:pPr>
              <a:buNone/>
            </a:pPr>
            <a:r>
              <a:rPr lang="en-US" dirty="0" smtClean="0"/>
              <a:t>   </a:t>
            </a:r>
            <a:r>
              <a:rPr lang="en-US" dirty="0" err="1" smtClean="0"/>
              <a:t>Iqbal</a:t>
            </a:r>
            <a:r>
              <a:rPr lang="en-US" dirty="0" smtClean="0"/>
              <a:t> recommends to include the philosophical sciences like philosophy, logic, ethics, metaphysics and aesthetics, in the curriculum. In his opinion, these sciences are the significant source of acquiring real knowledge and the absolute truth. He regards the philosophical sciences indispensible for the development of selfhood and character formation. </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b="1" dirty="0" smtClean="0"/>
              <a:t>(iii) History</a:t>
            </a:r>
            <a:endParaRPr lang="en-US" dirty="0"/>
          </a:p>
        </p:txBody>
      </p:sp>
      <p:sp>
        <p:nvSpPr>
          <p:cNvPr id="3" name="Content Placeholder 2"/>
          <p:cNvSpPr>
            <a:spLocks noGrp="1"/>
          </p:cNvSpPr>
          <p:nvPr>
            <p:ph idx="1"/>
          </p:nvPr>
        </p:nvSpPr>
        <p:spPr>
          <a:xfrm>
            <a:off x="457200" y="990600"/>
            <a:ext cx="8229600" cy="5135563"/>
          </a:xfrm>
        </p:spPr>
        <p:txBody>
          <a:bodyPr>
            <a:normAutofit lnSpcReduction="10000"/>
          </a:bodyPr>
          <a:lstStyle/>
          <a:p>
            <a:pPr>
              <a:buNone/>
            </a:pPr>
            <a:r>
              <a:rPr lang="en-US" dirty="0" smtClean="0"/>
              <a:t>   </a:t>
            </a:r>
            <a:r>
              <a:rPr lang="en-US" dirty="0" err="1" smtClean="0"/>
              <a:t>Iqbal</a:t>
            </a:r>
            <a:r>
              <a:rPr lang="en-US" dirty="0" smtClean="0"/>
              <a:t> maintains that the nations, who forget their past, lose their identity. He regards ‘history’ as the source of national integration, character formation and acquaintance with truth. According to him, history is one of the three sources of knowledge described in the holy Koran. It is mandatory for all the nations to study the local and international history. For the accomplishment of this aim, </a:t>
            </a:r>
            <a:r>
              <a:rPr lang="en-US" dirty="0" err="1" smtClean="0"/>
              <a:t>Iqbal’s</a:t>
            </a:r>
            <a:r>
              <a:rPr lang="en-US" dirty="0" smtClean="0"/>
              <a:t> recommends to include the subject of history in the curriculum. </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15000"/>
          </a:xfrm>
        </p:spPr>
        <p:txBody>
          <a:bodyPr>
            <a:normAutofit fontScale="85000" lnSpcReduction="20000"/>
          </a:bodyPr>
          <a:lstStyle/>
          <a:p>
            <a:pPr marL="344488" indent="-344488" algn="just"/>
            <a:r>
              <a:rPr lang="en-US" b="1" dirty="0"/>
              <a:t>Life </a:t>
            </a:r>
            <a:r>
              <a:rPr lang="en-US" b="1" dirty="0" smtClean="0"/>
              <a:t>History</a:t>
            </a:r>
          </a:p>
          <a:p>
            <a:pPr marL="344488" indent="-344488" algn="just">
              <a:buNone/>
            </a:pPr>
            <a:r>
              <a:rPr lang="en-US" b="1" dirty="0"/>
              <a:t>	</a:t>
            </a:r>
            <a:r>
              <a:rPr lang="en-US" dirty="0" err="1" smtClean="0"/>
              <a:t>Allama</a:t>
            </a:r>
            <a:r>
              <a:rPr lang="en-US" dirty="0" smtClean="0"/>
              <a:t> </a:t>
            </a:r>
            <a:r>
              <a:rPr lang="en-US" dirty="0"/>
              <a:t>Muhammad </a:t>
            </a:r>
            <a:r>
              <a:rPr lang="en-US" dirty="0" err="1"/>
              <a:t>Iqbal</a:t>
            </a:r>
            <a:r>
              <a:rPr lang="en-US" dirty="0"/>
              <a:t> was born in 9</a:t>
            </a:r>
            <a:r>
              <a:rPr lang="en-US" baseline="30000" dirty="0"/>
              <a:t>th</a:t>
            </a:r>
            <a:r>
              <a:rPr lang="en-US" dirty="0"/>
              <a:t> November 1877 in Sialkot. He was renowned Muslim scholar. His father name was Sheikh </a:t>
            </a:r>
            <a:r>
              <a:rPr lang="en-US" dirty="0" err="1"/>
              <a:t>Noor</a:t>
            </a:r>
            <a:r>
              <a:rPr lang="en-US" dirty="0"/>
              <a:t> Muhammad, Mother name Imam </a:t>
            </a:r>
            <a:r>
              <a:rPr lang="en-US" dirty="0" err="1"/>
              <a:t>Bibi</a:t>
            </a:r>
            <a:r>
              <a:rPr lang="en-US" dirty="0"/>
              <a:t> and Wife </a:t>
            </a:r>
            <a:r>
              <a:rPr lang="en-US" dirty="0" err="1"/>
              <a:t>Karim</a:t>
            </a:r>
            <a:r>
              <a:rPr lang="en-US" dirty="0"/>
              <a:t> </a:t>
            </a:r>
            <a:r>
              <a:rPr lang="en-US" dirty="0" err="1"/>
              <a:t>Bibi</a:t>
            </a:r>
            <a:r>
              <a:rPr lang="en-US" dirty="0"/>
              <a:t>. In 1923 he received the title of Sir, from British Government. He died in 21</a:t>
            </a:r>
            <a:r>
              <a:rPr lang="en-US" baseline="30000" dirty="0"/>
              <a:t>st</a:t>
            </a:r>
            <a:r>
              <a:rPr lang="en-US" dirty="0"/>
              <a:t> April, 1938</a:t>
            </a:r>
            <a:r>
              <a:rPr lang="en-US" dirty="0" smtClean="0"/>
              <a:t>.</a:t>
            </a:r>
          </a:p>
          <a:p>
            <a:pPr marL="344488" indent="-344488" algn="just">
              <a:buNone/>
            </a:pPr>
            <a:endParaRPr lang="en-US" sz="2100" dirty="0" smtClean="0"/>
          </a:p>
          <a:p>
            <a:r>
              <a:rPr lang="en-US" b="1" dirty="0"/>
              <a:t>Famous </a:t>
            </a:r>
            <a:r>
              <a:rPr lang="en-US" b="1" dirty="0" smtClean="0"/>
              <a:t>Books</a:t>
            </a:r>
            <a:endParaRPr lang="en-US" dirty="0"/>
          </a:p>
          <a:p>
            <a:pPr marL="688975" lvl="0" indent="-344488"/>
            <a:r>
              <a:rPr lang="en-US" dirty="0" err="1"/>
              <a:t>Baang</a:t>
            </a:r>
            <a:r>
              <a:rPr lang="en-US" dirty="0"/>
              <a:t>-e- </a:t>
            </a:r>
            <a:r>
              <a:rPr lang="en-US" dirty="0" err="1"/>
              <a:t>Dara</a:t>
            </a:r>
            <a:endParaRPr lang="en-US" dirty="0"/>
          </a:p>
          <a:p>
            <a:pPr marL="688975" lvl="0" indent="-344488"/>
            <a:r>
              <a:rPr lang="en-US" dirty="0" err="1"/>
              <a:t>Zarb</a:t>
            </a:r>
            <a:r>
              <a:rPr lang="en-US" dirty="0"/>
              <a:t>-e-</a:t>
            </a:r>
            <a:r>
              <a:rPr lang="en-US" dirty="0" err="1"/>
              <a:t>Kaleem</a:t>
            </a:r>
            <a:endParaRPr lang="en-US" dirty="0"/>
          </a:p>
          <a:p>
            <a:pPr marL="688975" lvl="0" indent="-344488"/>
            <a:r>
              <a:rPr lang="en-US" dirty="0"/>
              <a:t>Baal-e-</a:t>
            </a:r>
            <a:r>
              <a:rPr lang="en-US" dirty="0" err="1"/>
              <a:t>Jibreel</a:t>
            </a:r>
            <a:endParaRPr lang="en-US" dirty="0"/>
          </a:p>
          <a:p>
            <a:pPr marL="688975" lvl="0" indent="-344488"/>
            <a:r>
              <a:rPr lang="en-US" dirty="0" err="1"/>
              <a:t>Javeed</a:t>
            </a:r>
            <a:r>
              <a:rPr lang="en-US" dirty="0"/>
              <a:t> </a:t>
            </a:r>
            <a:r>
              <a:rPr lang="en-US" dirty="0" err="1" smtClean="0"/>
              <a:t>Nama</a:t>
            </a:r>
            <a:endParaRPr lang="en-US" dirty="0" smtClean="0"/>
          </a:p>
          <a:p>
            <a:pPr marL="688975" indent="-344488"/>
            <a:r>
              <a:rPr lang="en-US" dirty="0" smtClean="0"/>
              <a:t>A message from the East</a:t>
            </a:r>
          </a:p>
          <a:p>
            <a:pPr marL="688975" lvl="0" indent="-344488">
              <a:buNone/>
            </a:pPr>
            <a:endParaRPr lang="en-US" dirty="0"/>
          </a:p>
          <a:p>
            <a:pPr marL="0" indent="0" algn="just">
              <a:buNone/>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t>(iv) Literature</a:t>
            </a:r>
            <a:endParaRPr lang="en-US" dirty="0"/>
          </a:p>
        </p:txBody>
      </p:sp>
      <p:sp>
        <p:nvSpPr>
          <p:cNvPr id="3" name="Content Placeholder 2"/>
          <p:cNvSpPr>
            <a:spLocks noGrp="1"/>
          </p:cNvSpPr>
          <p:nvPr>
            <p:ph idx="1"/>
          </p:nvPr>
        </p:nvSpPr>
        <p:spPr>
          <a:xfrm>
            <a:off x="457200" y="914400"/>
            <a:ext cx="8229600" cy="5211763"/>
          </a:xfrm>
        </p:spPr>
        <p:txBody>
          <a:bodyPr>
            <a:normAutofit fontScale="92500" lnSpcReduction="10000"/>
          </a:bodyPr>
          <a:lstStyle/>
          <a:p>
            <a:pPr>
              <a:buNone/>
            </a:pPr>
            <a:r>
              <a:rPr lang="en-US" dirty="0" smtClean="0"/>
              <a:t>   </a:t>
            </a:r>
            <a:r>
              <a:rPr lang="en-US" dirty="0" err="1" smtClean="0"/>
              <a:t>Iqbal</a:t>
            </a:r>
            <a:r>
              <a:rPr lang="en-US" dirty="0" smtClean="0"/>
              <a:t> enjoins to include literature in the curriculum. According to him, the real literature is the mirror of the forces of life. It plays a significant role in the completeness of selfhood and character formation of a true believer. The literature, that does not fulfill this objective, is a weak and unjustified literature. The real literature brings about consciousness of life and passion for action. It keeps life moving and dynamic. He favors the literature that promotes and assists life. He disapproves the literature that makes the mankind depressed, repulsive and pessimist. </a:t>
            </a:r>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a:t>Teaching Method</a:t>
            </a:r>
            <a:endParaRPr lang="en-US" dirty="0"/>
          </a:p>
        </p:txBody>
      </p:sp>
      <p:sp>
        <p:nvSpPr>
          <p:cNvPr id="3" name="Content Placeholder 2"/>
          <p:cNvSpPr>
            <a:spLocks noGrp="1"/>
          </p:cNvSpPr>
          <p:nvPr>
            <p:ph idx="1"/>
          </p:nvPr>
        </p:nvSpPr>
        <p:spPr>
          <a:xfrm>
            <a:off x="457200" y="1371600"/>
            <a:ext cx="8229600" cy="4876800"/>
          </a:xfrm>
        </p:spPr>
        <p:txBody>
          <a:bodyPr>
            <a:normAutofit fontScale="92500"/>
          </a:bodyPr>
          <a:lstStyle/>
          <a:p>
            <a:pPr lvl="0" algn="just"/>
            <a:r>
              <a:rPr lang="en-US" dirty="0"/>
              <a:t>Combination of various  teaching methods </a:t>
            </a:r>
          </a:p>
          <a:p>
            <a:pPr lvl="0" algn="just"/>
            <a:r>
              <a:rPr lang="en-US" dirty="0"/>
              <a:t>Knowledge through Observation method</a:t>
            </a:r>
          </a:p>
          <a:p>
            <a:pPr lvl="0" algn="just"/>
            <a:r>
              <a:rPr lang="en-US" dirty="0" smtClean="0"/>
              <a:t>Mental </a:t>
            </a:r>
            <a:r>
              <a:rPr lang="en-US" dirty="0"/>
              <a:t>capacities of students</a:t>
            </a:r>
          </a:p>
          <a:p>
            <a:pPr lvl="0" algn="just"/>
            <a:r>
              <a:rPr lang="en-US" dirty="0"/>
              <a:t>Explanation with examples</a:t>
            </a:r>
          </a:p>
          <a:p>
            <a:pPr lvl="0" algn="just"/>
            <a:r>
              <a:rPr lang="en-US" dirty="0"/>
              <a:t>Use different test to evaluate achievement levels of students</a:t>
            </a:r>
          </a:p>
          <a:p>
            <a:pPr lvl="0" algn="just"/>
            <a:r>
              <a:rPr lang="en-US" dirty="0"/>
              <a:t>Teaching in simple and understandable language</a:t>
            </a:r>
          </a:p>
          <a:p>
            <a:pPr algn="just"/>
            <a:r>
              <a:rPr lang="en-US" dirty="0"/>
              <a:t>Teaching in friendly environments or learners freedom.</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Women Education</a:t>
            </a:r>
            <a:endParaRPr lang="en-US" dirty="0"/>
          </a:p>
        </p:txBody>
      </p:sp>
      <p:sp>
        <p:nvSpPr>
          <p:cNvPr id="3" name="Content Placeholder 2"/>
          <p:cNvSpPr>
            <a:spLocks noGrp="1"/>
          </p:cNvSpPr>
          <p:nvPr>
            <p:ph idx="1"/>
          </p:nvPr>
        </p:nvSpPr>
        <p:spPr/>
        <p:txBody>
          <a:bodyPr/>
          <a:lstStyle/>
          <a:p>
            <a:pPr marL="0" indent="0" algn="just">
              <a:buNone/>
            </a:pPr>
            <a:r>
              <a:rPr lang="en-US" dirty="0" err="1"/>
              <a:t>Iqbal</a:t>
            </a:r>
            <a:r>
              <a:rPr lang="en-US" dirty="0"/>
              <a:t> is in </a:t>
            </a:r>
            <a:r>
              <a:rPr lang="en-US" dirty="0" err="1"/>
              <a:t>favour</a:t>
            </a:r>
            <a:r>
              <a:rPr lang="en-US" dirty="0"/>
              <a:t> of women education. But he says that male &amp; female should not be provided equal standard of education because both have different responsibilities. But History, religious education and home economic education should be the part of women educational curriculum.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b="1" dirty="0" smtClean="0"/>
              <a:t>Role of Teacher</a:t>
            </a:r>
            <a:endParaRPr lang="en-US" b="1" dirty="0"/>
          </a:p>
        </p:txBody>
      </p:sp>
      <p:sp>
        <p:nvSpPr>
          <p:cNvPr id="3" name="Content Placeholder 2"/>
          <p:cNvSpPr>
            <a:spLocks noGrp="1"/>
          </p:cNvSpPr>
          <p:nvPr>
            <p:ph idx="1"/>
          </p:nvPr>
        </p:nvSpPr>
        <p:spPr>
          <a:xfrm>
            <a:off x="457200" y="914400"/>
            <a:ext cx="8229600" cy="5211763"/>
          </a:xfrm>
        </p:spPr>
        <p:txBody>
          <a:bodyPr/>
          <a:lstStyle/>
          <a:p>
            <a:r>
              <a:rPr lang="en-US" dirty="0" err="1" smtClean="0"/>
              <a:t>Iqbal</a:t>
            </a:r>
            <a:r>
              <a:rPr lang="en-US" dirty="0" smtClean="0"/>
              <a:t> maintains that teacher is a spiritual father of a student. A teacher is not mere a salaried individual whose job is to transmit information and skills to the students. He holds that a teacher leads his/her students to the height of skills. This is the responsibility of a teacher to build the character of his/her students and help them in the development of selfhood.</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Role of Students</a:t>
            </a:r>
            <a:endParaRPr lang="en-US" b="1" dirty="0"/>
          </a:p>
        </p:txBody>
      </p:sp>
      <p:sp>
        <p:nvSpPr>
          <p:cNvPr id="3" name="Content Placeholder 2"/>
          <p:cNvSpPr>
            <a:spLocks noGrp="1"/>
          </p:cNvSpPr>
          <p:nvPr>
            <p:ph idx="1"/>
          </p:nvPr>
        </p:nvSpPr>
        <p:spPr>
          <a:xfrm>
            <a:off x="457200" y="990600"/>
            <a:ext cx="8229600" cy="5135563"/>
          </a:xfrm>
        </p:spPr>
        <p:txBody>
          <a:bodyPr>
            <a:normAutofit fontScale="92500" lnSpcReduction="10000"/>
          </a:bodyPr>
          <a:lstStyle/>
          <a:p>
            <a:r>
              <a:rPr lang="en-US" dirty="0" err="1" smtClean="0"/>
              <a:t>Iqbal’s</a:t>
            </a:r>
            <a:r>
              <a:rPr lang="en-US" dirty="0" smtClean="0"/>
              <a:t> philosophy of education regards the learners as the future of a nation. The duty of a learner is not only to memorize specific information and get certificate. He/she has to play his/her significant role of leading the Muslim nation to the height of success by building his/her character in conformity with the teaching of Islam. </a:t>
            </a:r>
            <a:r>
              <a:rPr lang="en-US" dirty="0" err="1" smtClean="0"/>
              <a:t>Iqbal</a:t>
            </a:r>
            <a:r>
              <a:rPr lang="en-US" dirty="0" smtClean="0"/>
              <a:t> loves those youngsters who are dynamic and energetic, and have passions for conquering the mysteries of the universe. He advises the youth to get themselves benefit of their abilities.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EDUCATIONAL PHILOSOPHY OF IQBAL </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    </a:t>
            </a:r>
            <a:r>
              <a:rPr lang="en-US" dirty="0" err="1" smtClean="0"/>
              <a:t>Iqbal</a:t>
            </a:r>
            <a:r>
              <a:rPr lang="en-US" dirty="0" smtClean="0"/>
              <a:t> was a strong proponent of Political, Social, Educational and Spiritual survival of Islamic civilization across the world. He expressed his views in his famous series of lectures which were published as “The Reconstruction of Religious thoughts in Islam”. </a:t>
            </a:r>
            <a:r>
              <a:rPr lang="en-US" dirty="0" err="1" smtClean="0"/>
              <a:t>Iqbal</a:t>
            </a:r>
            <a:r>
              <a:rPr lang="en-US" dirty="0" smtClean="0"/>
              <a:t> was deeply interested in the educational and social issues of the Muslims of the subcontinent. Being an intellectual, </a:t>
            </a:r>
            <a:r>
              <a:rPr lang="en-US" dirty="0" err="1" smtClean="0"/>
              <a:t>Iqbal</a:t>
            </a:r>
            <a:r>
              <a:rPr lang="en-US" dirty="0" smtClean="0"/>
              <a:t> critically studied the reality and purpose of life and advanced his rational arguments.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CONCEPT OF  ONTOLOGY</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   In the beginning of journey of discovering truth, he regarded ‘Beauty’ as truth and pronounced it the foundation of love. He continued his intellectual journey for the discovery of truth and then he began to doubt the reality of ‘Beauty’. As a result of continuous intellectual endeavor, he reached the conclusion that selfhood and Will are the realities of  the universe. In his views, love is another name for movement and action. Love is a stimulant without which life is motionless and purposeless. </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CONCEPT OF  MAN</a:t>
            </a:r>
            <a:endParaRPr lang="en-US" dirty="0"/>
          </a:p>
        </p:txBody>
      </p:sp>
      <p:sp>
        <p:nvSpPr>
          <p:cNvPr id="3" name="Content Placeholder 2"/>
          <p:cNvSpPr>
            <a:spLocks noGrp="1"/>
          </p:cNvSpPr>
          <p:nvPr>
            <p:ph idx="1"/>
          </p:nvPr>
        </p:nvSpPr>
        <p:spPr>
          <a:xfrm>
            <a:off x="457200" y="1143000"/>
            <a:ext cx="8229600" cy="4983163"/>
          </a:xfrm>
        </p:spPr>
        <p:txBody>
          <a:bodyPr>
            <a:normAutofit fontScale="92500" lnSpcReduction="20000"/>
          </a:bodyPr>
          <a:lstStyle/>
          <a:p>
            <a:pPr>
              <a:buNone/>
            </a:pPr>
            <a:r>
              <a:rPr lang="en-US" dirty="0" smtClean="0"/>
              <a:t>   Man is the supreme creation of the Creator of universe. Allah has granted man priority over all other living creatures by means of freedom to choose, free will and consciousness. Man is not just destined to obey but he is a vicegerent to Allah on earth. Man has been sent on the earth with the abilities to utilize the resources of  Nature. Man possesses active potentials. These potentials require the environment to grow and develop. Man is such a masterpiece of his Creator which possess numerous possibilities of development.</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609600"/>
            <a:ext cx="8229600" cy="5516563"/>
          </a:xfrm>
        </p:spPr>
        <p:txBody>
          <a:bodyPr>
            <a:normAutofit/>
          </a:bodyPr>
          <a:lstStyle/>
          <a:p>
            <a:pPr>
              <a:buNone/>
            </a:pPr>
            <a:r>
              <a:rPr lang="en-US" dirty="0" smtClean="0"/>
              <a:t>   Human struggle determines the status and position of a human-being in the scheme of universe. Man has an exalted position, not because of physical existence but of spiritual potentials. When an individual is enlightened by the guidance of Allah, there remains no contradiction between his/her actions and Divine will Death cannot perish the essence of selfhood. This physical death leads selfhood to the eternal life.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b="1" dirty="0" smtClean="0"/>
              <a:t>THE CONCEPT OF SELF HOOD (KHUDI)</a:t>
            </a:r>
            <a:endParaRPr lang="en-US" dirty="0"/>
          </a:p>
        </p:txBody>
      </p:sp>
      <p:sp>
        <p:nvSpPr>
          <p:cNvPr id="3" name="Content Placeholder 2"/>
          <p:cNvSpPr>
            <a:spLocks noGrp="1"/>
          </p:cNvSpPr>
          <p:nvPr>
            <p:ph idx="1"/>
          </p:nvPr>
        </p:nvSpPr>
        <p:spPr>
          <a:xfrm>
            <a:off x="457200" y="1219200"/>
            <a:ext cx="8229600" cy="4906963"/>
          </a:xfrm>
        </p:spPr>
        <p:txBody>
          <a:bodyPr>
            <a:normAutofit fontScale="92500" lnSpcReduction="20000"/>
          </a:bodyPr>
          <a:lstStyle/>
          <a:p>
            <a:pPr>
              <a:buNone/>
            </a:pPr>
            <a:r>
              <a:rPr lang="en-US" dirty="0" smtClean="0"/>
              <a:t>   The concept of selfhood (</a:t>
            </a:r>
            <a:r>
              <a:rPr lang="en-US" dirty="0" err="1" smtClean="0"/>
              <a:t>Khudi</a:t>
            </a:r>
            <a:r>
              <a:rPr lang="en-US" dirty="0" smtClean="0"/>
              <a:t>) is a very complex thought of </a:t>
            </a:r>
            <a:r>
              <a:rPr lang="en-US" dirty="0" err="1" smtClean="0"/>
              <a:t>Iqbal</a:t>
            </a:r>
            <a:r>
              <a:rPr lang="en-US" dirty="0" smtClean="0"/>
              <a:t> that is closely linked with the concept of humanity. Broadly speaking, it represents the principle of inner self with an urge to manifest itself. Societies as well as individuals have selfhood. According to </a:t>
            </a:r>
            <a:r>
              <a:rPr lang="en-US" dirty="0" err="1" smtClean="0"/>
              <a:t>Iqbal</a:t>
            </a:r>
            <a:r>
              <a:rPr lang="en-US" dirty="0" smtClean="0"/>
              <a:t>, Allah has granted humans an exalted position. Man requires hard work to reach that position. For this “essence of  humanity” is the foremost condition which </a:t>
            </a:r>
            <a:r>
              <a:rPr lang="en-US" dirty="0" err="1" smtClean="0"/>
              <a:t>Iqbal</a:t>
            </a:r>
            <a:r>
              <a:rPr lang="en-US" dirty="0" smtClean="0"/>
              <a:t> regards as ‘self hood’. He argues that selfhood is an unseen phenomenon which organizes the unlimited potential and situations of human nature.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5719"/>
          </a:xfrm>
        </p:spPr>
        <p:txBody>
          <a:bodyPr>
            <a:normAutofit fontScale="90000"/>
          </a:bodyPr>
          <a:lstStyle/>
          <a:p>
            <a:endParaRPr lang="en-US" dirty="0"/>
          </a:p>
        </p:txBody>
      </p:sp>
      <p:sp>
        <p:nvSpPr>
          <p:cNvPr id="3" name="Content Placeholder 2"/>
          <p:cNvSpPr>
            <a:spLocks noGrp="1"/>
          </p:cNvSpPr>
          <p:nvPr>
            <p:ph idx="1"/>
          </p:nvPr>
        </p:nvSpPr>
        <p:spPr>
          <a:xfrm>
            <a:off x="457200" y="533400"/>
            <a:ext cx="8229600" cy="5592763"/>
          </a:xfrm>
        </p:spPr>
        <p:txBody>
          <a:bodyPr>
            <a:normAutofit fontScale="85000" lnSpcReduction="10000"/>
          </a:bodyPr>
          <a:lstStyle/>
          <a:p>
            <a:pPr>
              <a:buNone/>
            </a:pPr>
            <a:r>
              <a:rPr lang="en-US" dirty="0" smtClean="0"/>
              <a:t>    Man’s limitless possibilities of will power , self-control and practical force are intimately linked with the concept of selfhood. In my view, </a:t>
            </a:r>
            <a:r>
              <a:rPr lang="en-US" dirty="0" err="1" smtClean="0"/>
              <a:t>Iqbal’s</a:t>
            </a:r>
            <a:r>
              <a:rPr lang="en-US" dirty="0" smtClean="0"/>
              <a:t> concept of selfhood has been derived from the basic doctrines of Islam. Societies and individuals have lost their selfhood and have allowed it to become seriously impaired. </a:t>
            </a:r>
            <a:r>
              <a:rPr lang="en-US" dirty="0" err="1" smtClean="0"/>
              <a:t>Iqbal</a:t>
            </a:r>
            <a:r>
              <a:rPr lang="en-US" dirty="0" smtClean="0"/>
              <a:t> holds that I seek the end of that which has no end. He sees no end to human potentialities. He wishes humans to embark on a never – ending journey of discovery. He emphasizes the importance of action and movement which only can </a:t>
            </a:r>
            <a:r>
              <a:rPr lang="en-US" dirty="0" smtClean="0"/>
              <a:t> </a:t>
            </a:r>
            <a:r>
              <a:rPr lang="en-US" dirty="0" smtClean="0"/>
              <a:t>be </a:t>
            </a:r>
            <a:r>
              <a:rPr lang="en-US" dirty="0" smtClean="0"/>
              <a:t> </a:t>
            </a:r>
            <a:r>
              <a:rPr lang="en-US" dirty="0" smtClean="0"/>
              <a:t>survive in the world. He maintains that nations fall behind when they cease to be dynamic and start preferring a life of idle speculation over one of purposive action.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b="1" dirty="0" smtClean="0"/>
              <a:t> EPISTEMOLOGY</a:t>
            </a:r>
            <a:endParaRPr lang="en-US" dirty="0"/>
          </a:p>
        </p:txBody>
      </p:sp>
      <p:sp>
        <p:nvSpPr>
          <p:cNvPr id="3" name="Content Placeholder 2"/>
          <p:cNvSpPr>
            <a:spLocks noGrp="1"/>
          </p:cNvSpPr>
          <p:nvPr>
            <p:ph idx="1"/>
          </p:nvPr>
        </p:nvSpPr>
        <p:spPr>
          <a:xfrm>
            <a:off x="457200" y="1066800"/>
            <a:ext cx="8229600" cy="5059363"/>
          </a:xfrm>
        </p:spPr>
        <p:txBody>
          <a:bodyPr>
            <a:normAutofit fontScale="92500" lnSpcReduction="10000"/>
          </a:bodyPr>
          <a:lstStyle/>
          <a:p>
            <a:pPr>
              <a:buNone/>
            </a:pPr>
            <a:r>
              <a:rPr lang="en-US" dirty="0" smtClean="0"/>
              <a:t>   The valid and authentic knowledge is one that is derived from human senses. The sensory knowledge provides physical powers which should be brought under the commandments of religion. These forces are, in fact, the physical knowledge of the universe. If this knowledge is not brought under the Divine Will, it will turn into evil and devastation. The sensory knowledge, in </a:t>
            </a:r>
            <a:r>
              <a:rPr lang="en-US" dirty="0" err="1" smtClean="0"/>
              <a:t>Iqbal’s</a:t>
            </a:r>
            <a:r>
              <a:rPr lang="en-US" dirty="0" smtClean="0"/>
              <a:t> view, is the raw form of real and absolute knowledge. It is mandatory for the Muslims to acquire sensory knowledge as it is a source of strength and power. </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164</TotalTime>
  <Words>1829</Words>
  <Application>Microsoft Office PowerPoint</Application>
  <PresentationFormat>On-screen Show (4:3)</PresentationFormat>
  <Paragraphs>69</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ALLAMA MUHAMMAD IQBAL</vt:lpstr>
      <vt:lpstr>Slide 2</vt:lpstr>
      <vt:lpstr>EDUCATIONAL PHILOSOPHY OF IQBAL </vt:lpstr>
      <vt:lpstr>THE CONCEPT OF  ONTOLOGY</vt:lpstr>
      <vt:lpstr>THE CONCEPT OF  MAN</vt:lpstr>
      <vt:lpstr>Slide 6</vt:lpstr>
      <vt:lpstr>THE CONCEPT OF SELF HOOD (KHUDI)</vt:lpstr>
      <vt:lpstr>Slide 8</vt:lpstr>
      <vt:lpstr> EPISTEMOLOGY</vt:lpstr>
      <vt:lpstr>Slide 10</vt:lpstr>
      <vt:lpstr>SOURCES OF KNOWLEDGE:</vt:lpstr>
      <vt:lpstr>Slide 12</vt:lpstr>
      <vt:lpstr>THE CONCEPT OF AXIOLOGY</vt:lpstr>
      <vt:lpstr>Objective of Education</vt:lpstr>
      <vt:lpstr>Slide 15</vt:lpstr>
      <vt:lpstr>Educational Curriculum</vt:lpstr>
      <vt:lpstr>(i) Religious And Natural Sciences</vt:lpstr>
      <vt:lpstr>(ii) The Philosophical Sciences</vt:lpstr>
      <vt:lpstr>(iii) History</vt:lpstr>
      <vt:lpstr>(iv) Literature</vt:lpstr>
      <vt:lpstr>Teaching Method</vt:lpstr>
      <vt:lpstr>Women Education</vt:lpstr>
      <vt:lpstr>Role of Teacher</vt:lpstr>
      <vt:lpstr>Role of Students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ALLAMA MUHAMMAD IQBAL</dc:title>
  <dc:creator>Cliffhanger</dc:creator>
  <cp:lastModifiedBy>Dr. M. Athar Hussain</cp:lastModifiedBy>
  <cp:revision>22</cp:revision>
  <dcterms:created xsi:type="dcterms:W3CDTF">2012-12-10T05:14:18Z</dcterms:created>
  <dcterms:modified xsi:type="dcterms:W3CDTF">2016-11-14T06:41:06Z</dcterms:modified>
</cp:coreProperties>
</file>